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9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6" r:id="rId25"/>
    <p:sldId id="307" r:id="rId26"/>
    <p:sldId id="302" r:id="rId27"/>
    <p:sldId id="30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CC00"/>
    <a:srgbClr val="FF66FF"/>
    <a:srgbClr val="66FF33"/>
    <a:srgbClr val="FF0066"/>
    <a:srgbClr val="FF99FF"/>
    <a:srgbClr val="FF6699"/>
    <a:srgbClr val="FF7C80"/>
    <a:srgbClr val="003399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22" autoAdjust="0"/>
  </p:normalViewPr>
  <p:slideViewPr>
    <p:cSldViewPr>
      <p:cViewPr>
        <p:scale>
          <a:sx n="75" d="100"/>
          <a:sy n="75" d="100"/>
        </p:scale>
        <p:origin x="-36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22802.6</c:v>
                </c:pt>
                <c:pt idx="1">
                  <c:v>16357.3</c:v>
                </c:pt>
                <c:pt idx="2">
                  <c:v>16507.2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22802.6</c:v>
                </c:pt>
                <c:pt idx="1">
                  <c:v>16357.3</c:v>
                </c:pt>
                <c:pt idx="2">
                  <c:v>16507.2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70860160"/>
        <c:axId val="70915200"/>
        <c:axId val="0"/>
      </c:bar3DChart>
      <c:catAx>
        <c:axId val="70860160"/>
        <c:scaling>
          <c:orientation val="minMax"/>
        </c:scaling>
        <c:delete val="1"/>
        <c:axPos val="b"/>
        <c:tickLblPos val="nextTo"/>
        <c:crossAx val="70915200"/>
        <c:crosses val="autoZero"/>
        <c:auto val="1"/>
        <c:lblAlgn val="ctr"/>
        <c:lblOffset val="100"/>
      </c:catAx>
      <c:valAx>
        <c:axId val="70915200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0860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72086820709879118"/>
          <c:y val="0"/>
        </c:manualLayout>
      </c:layout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9.1421599015596627E-2"/>
          <c:y val="0.1358902786994279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6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26.9%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5.6536154248915782E-2"/>
                  <c:y val="3.542967328312664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5%</a:t>
                    </a:r>
                    <a:endParaRPr lang="en-US" sz="1600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7824794361186874E-2"/>
                  <c:y val="-0.2057780872924774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3.2%</a:t>
                    </a:r>
                    <a:endParaRPr lang="en-US" sz="1600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0.20800569218480194"/>
                  <c:y val="-0.187385565105405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52.0%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0.10121438438211262"/>
                  <c:y val="0.1242997424339988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9.5%</a:t>
                    </a:r>
                    <a:endParaRPr lang="en-US" sz="1600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1.6%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5.2362024382994289E-2"/>
                  <c:y val="0.14579250538928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1.8%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НДФЛ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доходы от продажи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4243.6000000000004</c:v>
                </c:pt>
                <c:pt idx="1">
                  <c:v>500</c:v>
                </c:pt>
                <c:pt idx="2">
                  <c:v>793</c:v>
                </c:pt>
                <c:pt idx="3">
                  <c:v>8190</c:v>
                </c:pt>
                <c:pt idx="4">
                  <c:v>1500</c:v>
                </c:pt>
                <c:pt idx="5">
                  <c:v>250</c:v>
                </c:pt>
                <c:pt idx="6">
                  <c:v>280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54489762068388214"/>
          <c:y val="2.5764805164159642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21928843829386852"/>
          <c:w val="0.94188074866425342"/>
          <c:h val="0.77949706097517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5"/>
          <c:dPt>
            <c:idx val="0"/>
            <c:explosion val="22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6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27.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2.9257194654079267E-2"/>
                  <c:y val="-3.38424702003618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3.2%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50.3%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9.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1.6553211202536361E-2"/>
                  <c:y val="1.8134417998834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1.6%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7.3126215264113434E-2"/>
                  <c:y val="5.03084284215424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НДФЛ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доходы от продажи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4243.6000000000004</c:v>
                </c:pt>
                <c:pt idx="1">
                  <c:v>500</c:v>
                </c:pt>
                <c:pt idx="2">
                  <c:v>921</c:v>
                </c:pt>
                <c:pt idx="3">
                  <c:v>7786.7</c:v>
                </c:pt>
                <c:pt idx="4">
                  <c:v>1500</c:v>
                </c:pt>
                <c:pt idx="5">
                  <c:v>250</c:v>
                </c:pt>
                <c:pt idx="6">
                  <c:v>280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72876783249685728"/>
          <c:y val="0.4924633335489379"/>
        </c:manualLayout>
      </c:layout>
    </c:title>
    <c:view3D>
      <c:rotX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ru-RU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>
                <c:manualLayout>
                  <c:x val="1.4791346049784115E-2"/>
                  <c:y val="-1.55314121358334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9,6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1,6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5.4767039407514699E-2"/>
                  <c:y val="4.6335671838279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i="1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НДФЛ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доходы от продажи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4243.6000000000004</c:v>
                </c:pt>
                <c:pt idx="1">
                  <c:v>500</c:v>
                </c:pt>
                <c:pt idx="2">
                  <c:v>983.7</c:v>
                </c:pt>
                <c:pt idx="3">
                  <c:v>7836.1</c:v>
                </c:pt>
                <c:pt idx="4">
                  <c:v>1500</c:v>
                </c:pt>
                <c:pt idx="5">
                  <c:v>250</c:v>
                </c:pt>
                <c:pt idx="6">
                  <c:v>280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t"/>
      <c:layout>
        <c:manualLayout>
          <c:xMode val="edge"/>
          <c:yMode val="edge"/>
          <c:x val="3.0706304976698288E-2"/>
          <c:y val="2.3223506946489197E-2"/>
          <c:w val="0.68386259580899478"/>
          <c:h val="0.4470716556917511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9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16664.900000000001</c:v>
                </c:pt>
                <c:pt idx="1">
                  <c:v>18052.7</c:v>
                </c:pt>
                <c:pt idx="2">
                  <c:v>15756.6</c:v>
                </c:pt>
                <c:pt idx="3">
                  <c:v>15480.4</c:v>
                </c:pt>
                <c:pt idx="4" formatCode="0.0">
                  <c:v>15593.4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426.6</c:v>
                </c:pt>
                <c:pt idx="1">
                  <c:v>11106.5</c:v>
                </c:pt>
                <c:pt idx="2">
                  <c:v>7046</c:v>
                </c:pt>
                <c:pt idx="3">
                  <c:v>876.9</c:v>
                </c:pt>
                <c:pt idx="4">
                  <c:v>913.8</c:v>
                </c:pt>
              </c:numCache>
            </c:numRef>
          </c:val>
        </c:ser>
        <c:dLbls>
          <c:showVal val="1"/>
        </c:dLbls>
        <c:shape val="cylinder"/>
        <c:axId val="82162048"/>
        <c:axId val="82163584"/>
        <c:axId val="0"/>
      </c:bar3DChart>
      <c:catAx>
        <c:axId val="82162048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2163584"/>
        <c:crosses val="autoZero"/>
        <c:auto val="1"/>
        <c:lblAlgn val="ctr"/>
        <c:lblOffset val="100"/>
      </c:catAx>
      <c:valAx>
        <c:axId val="82163584"/>
        <c:scaling>
          <c:orientation val="minMax"/>
        </c:scaling>
        <c:axPos val="l"/>
        <c:minorGridlines/>
        <c:numFmt formatCode="#,##0.0" sourceLinked="0"/>
        <c:tickLblPos val="nextTo"/>
        <c:crossAx val="821620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7315158035502951"/>
          <c:w val="0.5728225065616801"/>
          <c:h val="0.72684841964497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2.0641404199475067E-2"/>
                  <c:y val="2.64655974502279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1.7404199475065617E-2"/>
                  <c:y val="1.40546902354343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3,9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6.9519903762029749E-3"/>
                  <c:y val="2.5749873743938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0.14585728346456694"/>
                  <c:y val="-0.180727580579082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Культура и кинематография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2802.4</c:v>
                </c:pt>
                <c:pt idx="1">
                  <c:v>405</c:v>
                </c:pt>
                <c:pt idx="2">
                  <c:v>900</c:v>
                </c:pt>
                <c:pt idx="3">
                  <c:v>300</c:v>
                </c:pt>
                <c:pt idx="4">
                  <c:v>18395.2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7640594925634259"/>
          <c:y val="1.2248304626995402E-2"/>
          <c:w val="0.42359405074365708"/>
          <c:h val="0.51994609438826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31329561997816285"/>
          <c:w val="0.54109872109760127"/>
          <c:h val="0.686704380021837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5.3098290930631648E-2"/>
                  <c:y val="8.89409347966069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8.9031008905967199E-2"/>
                  <c:y val="-7.44983412189590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4.6237283300056116E-2"/>
                  <c:y val="2.08428987373666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0.13049501641789132"/>
                  <c:y val="-0.15791665500153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Культура и кинематография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2804.6</c:v>
                </c:pt>
                <c:pt idx="1">
                  <c:v>411.1</c:v>
                </c:pt>
                <c:pt idx="2">
                  <c:v>900</c:v>
                </c:pt>
                <c:pt idx="3">
                  <c:v>200</c:v>
                </c:pt>
                <c:pt idx="4">
                  <c:v>11654.5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9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8155793691642961"/>
          <c:w val="0.56508452914270091"/>
          <c:h val="0.71844206308357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1.6519433726068081E-2"/>
                  <c:y val="0.218771199124792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9.7496588216002517E-2"/>
                  <c:y val="-6.17973555695776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6.4579371805132582E-2"/>
                  <c:y val="-0.100865660091842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0.10508750209417542"/>
                  <c:y val="-0.112897789799438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Культура и кинематография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2806.9</c:v>
                </c:pt>
                <c:pt idx="1">
                  <c:v>432.9</c:v>
                </c:pt>
                <c:pt idx="2">
                  <c:v>900</c:v>
                </c:pt>
                <c:pt idx="3">
                  <c:v>200</c:v>
                </c:pt>
                <c:pt idx="4">
                  <c:v>11387.7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56149054632538"/>
          <c:y val="1.2990464745833047E-2"/>
          <c:w val="0.49343850945367512"/>
          <c:h val="0.5053307329629658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47"/>
          <c:y val="0.11427484478818252"/>
          <c:w val="0.88649148830903735"/>
          <c:h val="0.685213529431150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17316</c:v>
                </c:pt>
                <c:pt idx="1">
                  <c:v>30433.1</c:v>
                </c:pt>
                <c:pt idx="2">
                  <c:v>22802.6</c:v>
                </c:pt>
                <c:pt idx="3">
                  <c:v>16357.3</c:v>
                </c:pt>
                <c:pt idx="4" formatCode="0.0">
                  <c:v>16507.2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84956288"/>
        <c:axId val="84957824"/>
        <c:axId val="0"/>
      </c:bar3DChart>
      <c:catAx>
        <c:axId val="84956288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4957824"/>
        <c:crosses val="autoZero"/>
        <c:auto val="1"/>
        <c:lblAlgn val="ctr"/>
        <c:lblOffset val="100"/>
      </c:catAx>
      <c:valAx>
        <c:axId val="84957824"/>
        <c:scaling>
          <c:orientation val="minMax"/>
        </c:scaling>
        <c:axPos val="l"/>
        <c:minorGridlines/>
        <c:numFmt formatCode="#,##0.0" sourceLinked="0"/>
        <c:tickLblPos val="nextTo"/>
        <c:crossAx val="84956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субсидии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F0050C6A-4147-4F96-9E21-B9EE79A12FD4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B11F061-80B6-4C36-AAD4-ED8A9566A231}" type="parTrans" cxnId="{83415B2F-3FC3-4FD7-92C7-C6112FC8812E}">
      <dgm:prSet/>
      <dgm:spPr/>
      <dgm:t>
        <a:bodyPr/>
        <a:lstStyle/>
        <a:p>
          <a:endParaRPr lang="ru-RU"/>
        </a:p>
      </dgm:t>
    </dgm:pt>
    <dgm:pt modelId="{5D69F95C-E6C9-4F82-B695-3DDF55AA399E}" type="sibTrans" cxnId="{83415B2F-3FC3-4FD7-92C7-C6112FC8812E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3" custScaleX="248051" custScaleY="59608" custLinFactNeighborX="-8691" custLinFactNeighborY="-2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3" custScaleX="248051" custScaleY="69591" custLinFactNeighborX="4990" custLinFactNeighborY="-36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49A68-44A1-4D49-90A9-83A5779B0CBC}" type="pres">
      <dgm:prSet presAssocID="{C14DFA3F-2F92-446A-9F88-0AFA1A4A7F5D}" presName="sibTrans" presStyleCnt="0"/>
      <dgm:spPr/>
    </dgm:pt>
    <dgm:pt modelId="{EC892845-B53A-4D8C-BEC3-4B9388CFE033}" type="pres">
      <dgm:prSet presAssocID="{F0050C6A-4147-4F96-9E21-B9EE79A12FD4}" presName="node" presStyleLbl="node1" presStyleIdx="2" presStyleCnt="3" custScaleX="248051" custScaleY="69591" custLinFactNeighborX="1569" custLinFactNeighborY="-54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83415B2F-3FC3-4FD7-92C7-C6112FC8812E}" srcId="{7B55AA35-1046-447D-A188-E86272F299F2}" destId="{F0050C6A-4147-4F96-9E21-B9EE79A12FD4}" srcOrd="2" destOrd="0" parTransId="{DB11F061-80B6-4C36-AAD4-ED8A9566A231}" sibTransId="{5D69F95C-E6C9-4F82-B695-3DDF55AA399E}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2C794430-8BF3-4C02-91DD-8915FE6E2201}" type="presOf" srcId="{F0050C6A-4147-4F96-9E21-B9EE79A12FD4}" destId="{EC892845-B53A-4D8C-BEC3-4B9388CFE033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  <dgm:cxn modelId="{7BC221B5-AFFD-490F-83FC-4EFE7F9CF12A}" type="presParOf" srcId="{DB8635AC-058E-45E4-A21B-7EDD5B84861B}" destId="{16C49A68-44A1-4D49-90A9-83A5779B0CBC}" srcOrd="3" destOrd="0" presId="urn:microsoft.com/office/officeart/2005/8/layout/default#1"/>
    <dgm:cxn modelId="{506DCFA9-952B-4603-AB64-7B24B52E8E91}" type="presParOf" srcId="{DB8635AC-058E-45E4-A21B-7EDD5B84861B}" destId="{EC892845-B53A-4D8C-BEC3-4B9388CFE033}" srcOrd="4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0.46551</cdr:x>
      <cdr:y>0.26379</cdr:y>
    </cdr:from>
    <cdr:to>
      <cdr:x>0.58971</cdr:x>
      <cdr:y>0.33563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02279">
          <a:off x="2660408" y="829151"/>
          <a:ext cx="709808" cy="225813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0.60108</cdr:x>
      <cdr:y>0.32475</cdr:y>
    </cdr:from>
    <cdr:to>
      <cdr:x>0.72237</cdr:x>
      <cdr:y>0.39647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1393105">
          <a:off x="3435176" y="1020774"/>
          <a:ext cx="693178" cy="225435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132138" y="6308725"/>
            <a:ext cx="3041650" cy="42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392909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 </a:t>
            </a: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решению  </a:t>
            </a:r>
            <a:endParaRPr lang="ru-RU" sz="4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бюджете Озинского муниципального образования Озинского муниципального</a:t>
            </a:r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годов»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00570"/>
            <a:ext cx="3213091" cy="210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48dd7d224556da409c5064060af4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429132"/>
            <a:ext cx="307180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857488" cy="207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575" y="1781343"/>
            <a:ext cx="2989263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Озинского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smtClean="0">
                <a:latin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22802,6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16357,3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2022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16507,2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22802,6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16357,3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2022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16507,2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85800"/>
          <a:ext cx="8286808" cy="581191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57850"/>
                <a:gridCol w="1000132"/>
                <a:gridCol w="1000132"/>
                <a:gridCol w="928694"/>
              </a:tblGrid>
              <a:tr h="279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Наименование доходов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35302" marR="35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2020 год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35302" marR="35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2021 год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35302" marR="35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2022 год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35302" marR="35302" marT="0" marB="0" anchor="ctr"/>
                </a:tc>
              </a:tr>
              <a:tr h="219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Налоговые и неналоговые доходы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15756,6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15480,4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15593,4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9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Налог на доходы  физических лиц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8190,0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7786,7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7836,1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219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Единый сельскохозяйственный налог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500,0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500,0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219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Налог  на имущество физических лиц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793,0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920,1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983,7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219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Земельный налог</a:t>
                      </a:r>
                      <a:endParaRPr lang="ru-RU" sz="1400" b="1">
                        <a:latin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4243,6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4243,6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4243,6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65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Доходы от сдачи в аренду имущества,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находящегося в государственной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муниципальной собственности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250,0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250,0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250,0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1098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поселений, а также средства от продажи права на заключение договоров аренды указанных земельных участков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1500,0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1500,0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1500,0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279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Доходы от продажи материальных и нематериальных активов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280,0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280,0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280,0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439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Безвозмездные поступления от других бюджетов бюджетной системы Российской Федерации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7046,0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876,9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913,8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Дотация бюджетам городских поселений на выравнивание бюджетной обеспеченности из бюджета муниципального района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456,7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465,8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480,9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439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Субсидии бюджетам поселений на реализацию программ формирования современной городской среды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6184,3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614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Субвенции бюджетам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на осуществление первичного воинского  учета на территориях, где отсутствуют военные комиссариаты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405,0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411,1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432,9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/>
                </a:tc>
              </a:tr>
              <a:tr h="219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 ДОХОДОВ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22802,6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16357,3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16507,2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5302" marR="35302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8229600" cy="8572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428596" y="3857628"/>
          <a:ext cx="3786214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357654" y="642918"/>
          <a:ext cx="4786346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643182"/>
          <a:ext cx="5184576" cy="349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8104" y="2786058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456,7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2786058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465,8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4357694"/>
            <a:ext cx="1000132" cy="854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405,0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65" y="1368165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29586" y="2786058"/>
            <a:ext cx="1008112" cy="714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480,9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15140" y="4357694"/>
            <a:ext cx="1071570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411,1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29586" y="4357694"/>
            <a:ext cx="1008112" cy="865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432,9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48713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5308" y="1448713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9445" y="1448601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104" y="1875997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7046,0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37316" y="1890645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876,9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929586" y="1857364"/>
            <a:ext cx="1008112" cy="681099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913,8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511547"/>
            <a:ext cx="15895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143512"/>
            <a:ext cx="850109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500694" y="3571876"/>
            <a:ext cx="1000132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6184,3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3571876"/>
            <a:ext cx="1071570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0,0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29586" y="3571876"/>
            <a:ext cx="1008112" cy="7149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0,0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в бюджет Озинского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1071545"/>
          <a:ext cx="8358246" cy="5390766"/>
        </p:xfrm>
        <a:graphic>
          <a:graphicData uri="http://schemas.openxmlformats.org/drawingml/2006/table">
            <a:tbl>
              <a:tblPr/>
              <a:tblGrid>
                <a:gridCol w="4500593"/>
                <a:gridCol w="785818"/>
                <a:gridCol w="785818"/>
                <a:gridCol w="785818"/>
                <a:gridCol w="785818"/>
                <a:gridCol w="714381"/>
              </a:tblGrid>
              <a:tr h="408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4393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2802,4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2804,6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2806,9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806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2737,4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2737,4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2737,4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607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финансового (финансово-бюджетного) надзора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0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Резервные фонды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0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405,0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411,1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432,9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0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405,0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411,1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432,9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51765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762"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1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18395,2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11654,5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11387,7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0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0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17895,2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11154,5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10887,7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0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КУЛЬТУРА И КИНЕМАТОГРАФИЯ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08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Культура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08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200,0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7537" marR="7537" marT="75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22802,6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15970,2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15727,5</a:t>
                      </a:r>
                    </a:p>
                  </a:txBody>
                  <a:tcPr marL="7537" marR="7537" marT="75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Озинского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Озинского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71422" y="857232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бюджета Озинского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tishevo-perekrestok.ru/img/image_big/eadce901-b9f8-4214-aa2b-599c97246b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60" cy="200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 Газоснабжение мемориала памяти 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«Вечный огонь»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324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700" b="1" dirty="0" smtClean="0"/>
              <a:t>ЦЕЛИ И ЗАДАЧИ:</a:t>
            </a:r>
          </a:p>
          <a:p>
            <a:r>
              <a:rPr lang="ru-RU" sz="1700" b="1" dirty="0" smtClean="0"/>
              <a:t>Реализация государственной политики по воспитанию у подрастающего поколения чувства гражданственности, патриотизма, любви к Отечеству и совей малой Родине уважение к ветеранам Великой Отечественной войне и труженикам тыла </a:t>
            </a:r>
          </a:p>
          <a:p>
            <a:r>
              <a:rPr lang="ru-RU" sz="1700" b="1" dirty="0" smtClean="0"/>
              <a:t>Формирование чувства гордости за свой район, его  исторический вклад в Победу в Великой Отечественной войне и преклонения перед памятью погибших и их подвигах</a:t>
            </a:r>
          </a:p>
          <a:p>
            <a:r>
              <a:rPr lang="ru-RU" sz="1700" b="1" dirty="0" smtClean="0"/>
              <a:t>Приобщение к богатейшему историческому наследию предков и славным традициям родного края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929198"/>
          <a:ext cx="8572560" cy="1767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3"/>
                <a:gridCol w="2928957"/>
                <a:gridCol w="2857520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</a:tr>
              <a:tr h="1402057">
                <a:tc>
                  <a:txBody>
                    <a:bodyPr/>
                    <a:lstStyle/>
                    <a:p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Всего- 150тыс. рублей в т.ч.:</a:t>
                      </a:r>
                    </a:p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за газ- 145,0 тыс. руб.</a:t>
                      </a:r>
                    </a:p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Техническое обслуживание мемориала 5,0 тыс. 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Всего- 150тыс. рублей в т.ч.:</a:t>
                      </a:r>
                    </a:p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за газ- 145,0 тыс. руб.</a:t>
                      </a:r>
                    </a:p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Техническое обслуживание мемориала 5,0 тыс. руб.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Всего- 150тыс. рублей в т.ч.:</a:t>
                      </a:r>
                    </a:p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за газ- 145,0 тыс. руб.</a:t>
                      </a:r>
                    </a:p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Техническое обслуживание мемориала 5,0 тыс. руб.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572132" cy="50006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9966FF"/>
                </a:solidFill>
              </a:rPr>
              <a:t>ЦЕЛИ </a:t>
            </a:r>
            <a:r>
              <a:rPr lang="ru-RU" sz="2900" b="1" dirty="0" smtClean="0">
                <a:solidFill>
                  <a:srgbClr val="9966FF"/>
                </a:solidFill>
              </a:rPr>
              <a:t>И ЗАДАЧИ</a:t>
            </a:r>
          </a:p>
          <a:p>
            <a:pPr algn="ctr">
              <a:buNone/>
            </a:pPr>
            <a:r>
              <a:rPr lang="en-US" sz="2900" b="1" dirty="0" smtClean="0">
                <a:solidFill>
                  <a:srgbClr val="9966FF"/>
                </a:solidFill>
              </a:rPr>
              <a:t>1.</a:t>
            </a:r>
            <a:r>
              <a:rPr lang="ru-RU" sz="2900" b="1" dirty="0" smtClean="0">
                <a:solidFill>
                  <a:srgbClr val="9966FF"/>
                </a:solidFill>
              </a:rPr>
              <a:t> </a:t>
            </a:r>
            <a:r>
              <a:rPr lang="ru-RU" sz="2900" b="1" dirty="0" smtClean="0">
                <a:solidFill>
                  <a:srgbClr val="9966FF"/>
                </a:solidFill>
              </a:rPr>
              <a:t>Создание условий для комфортного проживания населения в условиях  современной городской среды.</a:t>
            </a:r>
          </a:p>
          <a:p>
            <a:pPr algn="ctr">
              <a:buNone/>
            </a:pPr>
            <a:r>
              <a:rPr lang="en-US" sz="2900" b="1" dirty="0" smtClean="0">
                <a:solidFill>
                  <a:srgbClr val="9966FF"/>
                </a:solidFill>
              </a:rPr>
              <a:t>2.</a:t>
            </a:r>
            <a:r>
              <a:rPr lang="ru-RU" sz="2900" b="1" dirty="0" smtClean="0">
                <a:solidFill>
                  <a:srgbClr val="9966FF"/>
                </a:solidFill>
              </a:rPr>
              <a:t>Разработка </a:t>
            </a:r>
            <a:r>
              <a:rPr lang="ru-RU" sz="2900" b="1" dirty="0" smtClean="0">
                <a:solidFill>
                  <a:srgbClr val="9966FF"/>
                </a:solidFill>
              </a:rPr>
              <a:t>и реализация проектов по созданию комфортной городской среды с соблюдением федеральных требований (стандартов) благоустройства.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9966FF"/>
                </a:solidFill>
              </a:rPr>
              <a:t> 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00B0F0"/>
                </a:solidFill>
              </a:rPr>
              <a:t>ОЖИДАЕМЫЕ РЕЗУЛЬТАТЫ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00B0F0"/>
                </a:solidFill>
              </a:rPr>
              <a:t>Создание </a:t>
            </a:r>
            <a:r>
              <a:rPr lang="ru-RU" sz="2900" b="1" dirty="0" smtClean="0">
                <a:solidFill>
                  <a:srgbClr val="00B0F0"/>
                </a:solidFill>
              </a:rPr>
              <a:t>механизма поддержки мероприятий </a:t>
            </a:r>
            <a:r>
              <a:rPr lang="ru-RU" sz="2900" b="1" dirty="0" smtClean="0">
                <a:solidFill>
                  <a:srgbClr val="00B0F0"/>
                </a:solidFill>
              </a:rPr>
              <a:t>по</a:t>
            </a:r>
            <a:r>
              <a:rPr lang="en-US" sz="2900" b="1" dirty="0" smtClean="0">
                <a:solidFill>
                  <a:srgbClr val="00B0F0"/>
                </a:solidFill>
              </a:rPr>
              <a:t> </a:t>
            </a:r>
            <a:endParaRPr lang="en-US" sz="29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00B0F0"/>
                </a:solidFill>
              </a:rPr>
              <a:t>благоустройству</a:t>
            </a:r>
            <a:r>
              <a:rPr lang="ru-RU" sz="2900" b="1" dirty="0" smtClean="0">
                <a:solidFill>
                  <a:srgbClr val="00B0F0"/>
                </a:solidFill>
              </a:rPr>
              <a:t>, инициированных гражданами, </a:t>
            </a:r>
            <a:r>
              <a:rPr lang="ru-RU" sz="2900" b="1" dirty="0" smtClean="0">
                <a:solidFill>
                  <a:srgbClr val="00B0F0"/>
                </a:solidFill>
              </a:rPr>
              <a:t>с</a:t>
            </a:r>
            <a:r>
              <a:rPr lang="en-US" sz="2900" b="1" dirty="0" smtClean="0">
                <a:solidFill>
                  <a:srgbClr val="00B0F0"/>
                </a:solidFill>
              </a:rPr>
              <a:t> </a:t>
            </a:r>
            <a:r>
              <a:rPr lang="ru-RU" sz="2900" b="1" dirty="0" smtClean="0">
                <a:solidFill>
                  <a:srgbClr val="00B0F0"/>
                </a:solidFill>
              </a:rPr>
              <a:t>использованием </a:t>
            </a:r>
            <a:endParaRPr lang="en-US" sz="29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00B0F0"/>
                </a:solidFill>
              </a:rPr>
              <a:t>инструментов </a:t>
            </a:r>
            <a:r>
              <a:rPr lang="ru-RU" sz="2900" b="1" dirty="0" smtClean="0">
                <a:solidFill>
                  <a:srgbClr val="00B0F0"/>
                </a:solidFill>
              </a:rPr>
              <a:t>общественного контроля.</a:t>
            </a:r>
          </a:p>
          <a:p>
            <a:pPr algn="ctr">
              <a:buNone/>
            </a:pP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2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en-US" sz="29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accent1"/>
                </a:solidFill>
              </a:rPr>
              <a:t>ОБЪЁМЫ </a:t>
            </a:r>
            <a:r>
              <a:rPr lang="ru-RU" sz="2900" b="1" dirty="0" smtClean="0">
                <a:solidFill>
                  <a:schemeClr val="accent1"/>
                </a:solidFill>
              </a:rPr>
              <a:t>И ФИНАНСОВОЕ ОБЕСПЕЧЕНИЕ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accent1"/>
                </a:solidFill>
              </a:rPr>
              <a:t>Общий </a:t>
            </a:r>
            <a:r>
              <a:rPr lang="ru-RU" sz="2900" b="1" dirty="0" smtClean="0">
                <a:solidFill>
                  <a:schemeClr val="accent1"/>
                </a:solidFill>
              </a:rPr>
              <a:t>объем и финансовое </a:t>
            </a:r>
            <a:r>
              <a:rPr lang="ru-RU" sz="2900" b="1" dirty="0" smtClean="0">
                <a:solidFill>
                  <a:schemeClr val="accent1"/>
                </a:solidFill>
              </a:rPr>
              <a:t>обеспечение</a:t>
            </a:r>
            <a:r>
              <a:rPr lang="en-US" sz="2900" b="1" dirty="0" smtClean="0">
                <a:solidFill>
                  <a:schemeClr val="accent1"/>
                </a:solidFill>
              </a:rPr>
              <a:t> </a:t>
            </a:r>
            <a:r>
              <a:rPr lang="ru-RU" sz="2900" b="1" dirty="0" smtClean="0">
                <a:solidFill>
                  <a:schemeClr val="accent1"/>
                </a:solidFill>
              </a:rPr>
              <a:t>муниципальной</a:t>
            </a:r>
            <a:r>
              <a:rPr lang="en-US" sz="2900" b="1" dirty="0" smtClean="0">
                <a:solidFill>
                  <a:schemeClr val="accent1"/>
                </a:solidFill>
              </a:rPr>
              <a:t> 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accent1"/>
                </a:solidFill>
              </a:rPr>
              <a:t>программы </a:t>
            </a:r>
            <a:r>
              <a:rPr lang="ru-RU" sz="2900" b="1" dirty="0" smtClean="0">
                <a:solidFill>
                  <a:schemeClr val="accent1"/>
                </a:solidFill>
              </a:rPr>
              <a:t>на 2020 год составит 6184,3 тыс. рублей, из них: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accent1"/>
                </a:solidFill>
              </a:rPr>
              <a:t>6 060,6 тыс. рублей – средства федерального бюджета;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chemeClr val="accent1"/>
                </a:solidFill>
              </a:rPr>
              <a:t>123,7 тыс. рублей – средства областного бюджета.</a:t>
            </a:r>
          </a:p>
          <a:p>
            <a:endParaRPr lang="ru-RU" sz="29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" y="1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«Формирование современной городской среды муниципального образования р.п. Озинки на 2018-2022 годы»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643050"/>
            <a:ext cx="3038727" cy="171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143248"/>
            <a:ext cx="3077764" cy="174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929198"/>
            <a:ext cx="307183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36433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Озинского муниципального образования Озинского муниципального</a:t>
            </a:r>
            <a:r>
              <a:rPr lang="en-US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3143240" cy="228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143380"/>
            <a:ext cx="292892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143380"/>
            <a:ext cx="3143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Озинского 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088108"/>
                <a:gridCol w="1312201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9195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8971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8971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8971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8971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3052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2727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2727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2727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2727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803738,1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839054,3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888546,7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950745,0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1017375,0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21945,67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25640,33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27152,75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29053,45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31089,57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2558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2560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2549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2536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2499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8597</TotalTime>
  <Words>1729</Words>
  <Application>Microsoft Office PowerPoint</Application>
  <PresentationFormat>Экран (4:3)</PresentationFormat>
  <Paragraphs>463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                     Местный бюджет Озинского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Озинского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Озинского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Озинского муниципального образования</vt:lpstr>
      <vt:lpstr>     Муниципальная программа « Газоснабжение мемориала памяти  «Вечный огонь»  </vt:lpstr>
      <vt:lpstr>      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443</cp:revision>
  <dcterms:created xsi:type="dcterms:W3CDTF">2013-08-13T09:18:10Z</dcterms:created>
  <dcterms:modified xsi:type="dcterms:W3CDTF">2019-12-18T12:15:38Z</dcterms:modified>
</cp:coreProperties>
</file>